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69" r:id="rId3"/>
    <p:sldId id="270" r:id="rId4"/>
    <p:sldId id="271" r:id="rId5"/>
    <p:sldId id="258" r:id="rId6"/>
    <p:sldId id="257" r:id="rId7"/>
    <p:sldId id="259" r:id="rId8"/>
    <p:sldId id="262" r:id="rId9"/>
    <p:sldId id="263" r:id="rId10"/>
    <p:sldId id="261" r:id="rId11"/>
    <p:sldId id="266" r:id="rId12"/>
    <p:sldId id="264" r:id="rId13"/>
    <p:sldId id="265" r:id="rId14"/>
    <p:sldId id="260" r:id="rId15"/>
    <p:sldId id="267" r:id="rId16"/>
    <p:sldId id="268" r:id="rId17"/>
    <p:sldId id="272" r:id="rId18"/>
    <p:sldId id="273" r:id="rId19"/>
    <p:sldId id="274" r:id="rId20"/>
    <p:sldId id="275" r:id="rId21"/>
    <p:sldId id="277" r:id="rId22"/>
    <p:sldId id="276" r:id="rId23"/>
    <p:sldId id="280" r:id="rId24"/>
    <p:sldId id="283" r:id="rId25"/>
    <p:sldId id="284" r:id="rId26"/>
    <p:sldId id="285" r:id="rId27"/>
    <p:sldId id="286" r:id="rId28"/>
    <p:sldId id="287" r:id="rId29"/>
    <p:sldId id="281" r:id="rId30"/>
    <p:sldId id="288" r:id="rId31"/>
    <p:sldId id="290" r:id="rId32"/>
    <p:sldId id="289" r:id="rId33"/>
    <p:sldId id="291" r:id="rId34"/>
    <p:sldId id="292" r:id="rId35"/>
    <p:sldId id="293" r:id="rId36"/>
    <p:sldId id="279" r:id="rId37"/>
    <p:sldId id="297" r:id="rId38"/>
    <p:sldId id="294" r:id="rId39"/>
    <p:sldId id="296" r:id="rId40"/>
    <p:sldId id="295" r:id="rId41"/>
    <p:sldId id="28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4B25C-8D17-4D08-8834-AEA4583C01E2}" type="datetimeFigureOut">
              <a:rPr lang="en-IN" smtClean="0"/>
              <a:t>2020/05/12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AE24F-31D2-4EA8-9810-159E4A5D5FBE}" type="slidenum">
              <a:rPr lang="en-IN" smtClean="0"/>
              <a:t>‹#›</a:t>
            </a:fld>
            <a:endParaRPr lang="en-IN"/>
          </a:p>
        </p:txBody>
      </p:sp>
    </p:spTree>
    <p:extLst>
      <p:ext uri="{BB962C8B-B14F-4D97-AF65-F5344CB8AC3E}">
        <p14:creationId xmlns:p14="http://schemas.microsoft.com/office/powerpoint/2010/main" val="378707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6AE24F-31D2-4EA8-9810-159E4A5D5FBE}" type="slidenum">
              <a:rPr lang="en-IN" smtClean="0"/>
              <a:t>10</a:t>
            </a:fld>
            <a:endParaRPr lang="en-IN"/>
          </a:p>
        </p:txBody>
      </p:sp>
    </p:spTree>
    <p:extLst>
      <p:ext uri="{BB962C8B-B14F-4D97-AF65-F5344CB8AC3E}">
        <p14:creationId xmlns:p14="http://schemas.microsoft.com/office/powerpoint/2010/main" val="3051251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3465094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300126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2756002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63571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594544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85383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3699349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539672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208841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903167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9957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375623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DBB7DB-0315-4D5E-A005-E0CAA1A36671}" type="datetimeFigureOut">
              <a:rPr lang="en-IN" smtClean="0"/>
              <a:t>2020/05/12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88724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48756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425067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332617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20851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ADBB7DB-0315-4D5E-A005-E0CAA1A36671}" type="datetimeFigureOut">
              <a:rPr lang="en-IN" smtClean="0"/>
              <a:t>2020/05/12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7AFFDCB-0E0C-4E11-99E3-478A5EBEC8B7}" type="slidenum">
              <a:rPr lang="en-IN" smtClean="0"/>
              <a:t>‹#›</a:t>
            </a:fld>
            <a:endParaRPr lang="en-IN"/>
          </a:p>
        </p:txBody>
      </p:sp>
    </p:spTree>
    <p:extLst>
      <p:ext uri="{BB962C8B-B14F-4D97-AF65-F5344CB8AC3E}">
        <p14:creationId xmlns:p14="http://schemas.microsoft.com/office/powerpoint/2010/main" val="39097048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F6DA-00BF-4A7F-81BD-F927621D2E1A}"/>
              </a:ext>
            </a:extLst>
          </p:cNvPr>
          <p:cNvSpPr>
            <a:spLocks noGrp="1"/>
          </p:cNvSpPr>
          <p:nvPr>
            <p:ph type="ctrTitle"/>
          </p:nvPr>
        </p:nvSpPr>
        <p:spPr/>
        <p:txBody>
          <a:bodyPr/>
          <a:lstStyle/>
          <a:p>
            <a:r>
              <a:rPr lang="en-IN" dirty="0"/>
              <a:t>Basic Concepts of Hadoop</a:t>
            </a:r>
          </a:p>
        </p:txBody>
      </p:sp>
      <p:sp>
        <p:nvSpPr>
          <p:cNvPr id="3" name="Subtitle 2">
            <a:extLst>
              <a:ext uri="{FF2B5EF4-FFF2-40B4-BE49-F238E27FC236}">
                <a16:creationId xmlns:a16="http://schemas.microsoft.com/office/drawing/2014/main" id="{F0079E3D-35C9-4B7B-A571-AF31F8D4502C}"/>
              </a:ext>
            </a:extLst>
          </p:cNvPr>
          <p:cNvSpPr>
            <a:spLocks noGrp="1"/>
          </p:cNvSpPr>
          <p:nvPr>
            <p:ph type="subTitle" idx="1"/>
          </p:nvPr>
        </p:nvSpPr>
        <p:spPr/>
        <p:txBody>
          <a:bodyPr/>
          <a:lstStyle/>
          <a:p>
            <a:r>
              <a:rPr lang="en-IN" dirty="0"/>
              <a:t>Karthick Selvam</a:t>
            </a:r>
          </a:p>
        </p:txBody>
      </p:sp>
    </p:spTree>
    <p:extLst>
      <p:ext uri="{BB962C8B-B14F-4D97-AF65-F5344CB8AC3E}">
        <p14:creationId xmlns:p14="http://schemas.microsoft.com/office/powerpoint/2010/main" val="252503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E53A-989C-4C05-B4F9-1ADEA2ED5D96}"/>
              </a:ext>
            </a:extLst>
          </p:cNvPr>
          <p:cNvSpPr>
            <a:spLocks noGrp="1"/>
          </p:cNvSpPr>
          <p:nvPr>
            <p:ph type="title"/>
          </p:nvPr>
        </p:nvSpPr>
        <p:spPr/>
        <p:txBody>
          <a:bodyPr/>
          <a:lstStyle/>
          <a:p>
            <a:r>
              <a:rPr lang="en-IN" dirty="0"/>
              <a:t>HDFS Introduction</a:t>
            </a:r>
          </a:p>
        </p:txBody>
      </p:sp>
      <p:sp>
        <p:nvSpPr>
          <p:cNvPr id="3" name="Content Placeholder 2">
            <a:extLst>
              <a:ext uri="{FF2B5EF4-FFF2-40B4-BE49-F238E27FC236}">
                <a16:creationId xmlns:a16="http://schemas.microsoft.com/office/drawing/2014/main" id="{1F2A833C-D073-4B67-B5A3-FCF958CED8EF}"/>
              </a:ext>
            </a:extLst>
          </p:cNvPr>
          <p:cNvSpPr>
            <a:spLocks noGrp="1"/>
          </p:cNvSpPr>
          <p:nvPr>
            <p:ph idx="1"/>
          </p:nvPr>
        </p:nvSpPr>
        <p:spPr/>
        <p:txBody>
          <a:bodyPr/>
          <a:lstStyle/>
          <a:p>
            <a:r>
              <a:rPr lang="en-IN" dirty="0"/>
              <a:t>HDFS</a:t>
            </a:r>
          </a:p>
          <a:p>
            <a:pPr lvl="1"/>
            <a:r>
              <a:rPr lang="en-IN" dirty="0"/>
              <a:t>Because of some limitations that will be avail on each and every file system by means of minimum and maximum volume it will support, minimum and maximum file size it will support , platform dependencies will be there.</a:t>
            </a:r>
          </a:p>
          <a:p>
            <a:pPr lvl="1"/>
            <a:r>
              <a:rPr lang="en-IN" dirty="0"/>
              <a:t>To overcome with all those difficulties and with some extra features to handle the large volume of data Hadoop came up with some filesystem called as Hadoop Distributed file system that will only used in Hadoop framework.</a:t>
            </a:r>
          </a:p>
        </p:txBody>
      </p:sp>
    </p:spTree>
    <p:extLst>
      <p:ext uri="{BB962C8B-B14F-4D97-AF65-F5344CB8AC3E}">
        <p14:creationId xmlns:p14="http://schemas.microsoft.com/office/powerpoint/2010/main" val="1394209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4462-F096-468F-B6C3-12A61D7CBA90}"/>
              </a:ext>
            </a:extLst>
          </p:cNvPr>
          <p:cNvSpPr>
            <a:spLocks noGrp="1"/>
          </p:cNvSpPr>
          <p:nvPr>
            <p:ph type="title"/>
          </p:nvPr>
        </p:nvSpPr>
        <p:spPr/>
        <p:txBody>
          <a:bodyPr/>
          <a:lstStyle/>
          <a:p>
            <a:r>
              <a:rPr lang="en-IN" dirty="0"/>
              <a:t>MAP REDUCE</a:t>
            </a:r>
            <a:br>
              <a:rPr lang="en-IN" dirty="0"/>
            </a:br>
            <a:endParaRPr lang="en-IN" dirty="0"/>
          </a:p>
        </p:txBody>
      </p:sp>
      <p:sp>
        <p:nvSpPr>
          <p:cNvPr id="4" name="Rectangle: Rounded Corners 3">
            <a:extLst>
              <a:ext uri="{FF2B5EF4-FFF2-40B4-BE49-F238E27FC236}">
                <a16:creationId xmlns:a16="http://schemas.microsoft.com/office/drawing/2014/main" id="{E91937BB-0A8A-4527-BAE2-8723F967091A}"/>
              </a:ext>
            </a:extLst>
          </p:cNvPr>
          <p:cNvSpPr/>
          <p:nvPr/>
        </p:nvSpPr>
        <p:spPr>
          <a:xfrm>
            <a:off x="1330036" y="22444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2EFB649-36D2-4EAB-9742-52BB0A50A36D}"/>
              </a:ext>
            </a:extLst>
          </p:cNvPr>
          <p:cNvSpPr/>
          <p:nvPr/>
        </p:nvSpPr>
        <p:spPr>
          <a:xfrm>
            <a:off x="1482436" y="23968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48786718-84D8-4A85-96CC-721A2B83DF35}"/>
              </a:ext>
            </a:extLst>
          </p:cNvPr>
          <p:cNvSpPr/>
          <p:nvPr/>
        </p:nvSpPr>
        <p:spPr>
          <a:xfrm>
            <a:off x="1634836" y="25492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AB9397F0-5488-4AE7-9C3C-E239C6870D83}"/>
              </a:ext>
            </a:extLst>
          </p:cNvPr>
          <p:cNvSpPr/>
          <p:nvPr/>
        </p:nvSpPr>
        <p:spPr>
          <a:xfrm>
            <a:off x="1787236" y="27016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4846CB72-EC46-491D-A08F-FC675899BC65}"/>
              </a:ext>
            </a:extLst>
          </p:cNvPr>
          <p:cNvSpPr/>
          <p:nvPr/>
        </p:nvSpPr>
        <p:spPr>
          <a:xfrm>
            <a:off x="1939636" y="28540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45815741-98FD-49C8-8CEC-CD8A6914A4C4}"/>
              </a:ext>
            </a:extLst>
          </p:cNvPr>
          <p:cNvSpPr/>
          <p:nvPr/>
        </p:nvSpPr>
        <p:spPr>
          <a:xfrm>
            <a:off x="2092036" y="30064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D9150876-F6A6-4D7E-AF06-8D89C4E444B8}"/>
              </a:ext>
            </a:extLst>
          </p:cNvPr>
          <p:cNvSpPr/>
          <p:nvPr/>
        </p:nvSpPr>
        <p:spPr>
          <a:xfrm>
            <a:off x="2244436" y="31588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F14A2EBD-3EF2-46D1-9999-EB0348F0F63D}"/>
              </a:ext>
            </a:extLst>
          </p:cNvPr>
          <p:cNvSpPr/>
          <p:nvPr/>
        </p:nvSpPr>
        <p:spPr>
          <a:xfrm>
            <a:off x="2396836" y="33112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FD1F7CB7-D22E-4C4D-8064-547C358AD476}"/>
              </a:ext>
            </a:extLst>
          </p:cNvPr>
          <p:cNvSpPr/>
          <p:nvPr/>
        </p:nvSpPr>
        <p:spPr>
          <a:xfrm>
            <a:off x="2549236" y="34636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6E69890D-6538-4B18-8874-AF5B0A72BD96}"/>
              </a:ext>
            </a:extLst>
          </p:cNvPr>
          <p:cNvSpPr/>
          <p:nvPr/>
        </p:nvSpPr>
        <p:spPr>
          <a:xfrm>
            <a:off x="2701636" y="3616036"/>
            <a:ext cx="2895600"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 core processor</a:t>
            </a:r>
          </a:p>
          <a:p>
            <a:pPr algn="ctr"/>
            <a:r>
              <a:rPr lang="en-IN" dirty="0"/>
              <a:t>4 GB of RAM</a:t>
            </a:r>
          </a:p>
          <a:p>
            <a:pPr algn="ctr"/>
            <a:r>
              <a:rPr lang="en-IN" dirty="0"/>
              <a:t>100 GB of HD</a:t>
            </a:r>
          </a:p>
        </p:txBody>
      </p:sp>
      <p:sp>
        <p:nvSpPr>
          <p:cNvPr id="14" name="Content Placeholder 13">
            <a:extLst>
              <a:ext uri="{FF2B5EF4-FFF2-40B4-BE49-F238E27FC236}">
                <a16:creationId xmlns:a16="http://schemas.microsoft.com/office/drawing/2014/main" id="{C12756EB-CE50-4863-9490-BE8277D8C020}"/>
              </a:ext>
            </a:extLst>
          </p:cNvPr>
          <p:cNvSpPr>
            <a:spLocks noGrp="1"/>
          </p:cNvSpPr>
          <p:nvPr>
            <p:ph idx="1"/>
          </p:nvPr>
        </p:nvSpPr>
        <p:spPr>
          <a:xfrm>
            <a:off x="6594766" y="2052638"/>
            <a:ext cx="3456068" cy="419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Logical unit of Separate computing and storage point</a:t>
            </a:r>
          </a:p>
          <a:p>
            <a:r>
              <a:rPr lang="en-IN" dirty="0"/>
              <a:t>10 TB of Storage(HDFS)</a:t>
            </a:r>
          </a:p>
          <a:p>
            <a:r>
              <a:rPr lang="en-IN" dirty="0"/>
              <a:t>800 Core Processor and 400 GB of ram(MAPREDUCE)</a:t>
            </a:r>
          </a:p>
        </p:txBody>
      </p:sp>
    </p:spTree>
    <p:extLst>
      <p:ext uri="{BB962C8B-B14F-4D97-AF65-F5344CB8AC3E}">
        <p14:creationId xmlns:p14="http://schemas.microsoft.com/office/powerpoint/2010/main" val="196437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9067-2C07-40D8-AAD8-18B1535A8294}"/>
              </a:ext>
            </a:extLst>
          </p:cNvPr>
          <p:cNvSpPr>
            <a:spLocks noGrp="1"/>
          </p:cNvSpPr>
          <p:nvPr>
            <p:ph type="title"/>
          </p:nvPr>
        </p:nvSpPr>
        <p:spPr/>
        <p:txBody>
          <a:bodyPr/>
          <a:lstStyle/>
          <a:p>
            <a:r>
              <a:rPr lang="en-IN" dirty="0"/>
              <a:t>MAP REDUCE</a:t>
            </a:r>
            <a:br>
              <a:rPr lang="en-IN" dirty="0"/>
            </a:br>
            <a:endParaRPr lang="en-IN" dirty="0"/>
          </a:p>
        </p:txBody>
      </p:sp>
      <p:sp>
        <p:nvSpPr>
          <p:cNvPr id="3" name="Content Placeholder 2">
            <a:extLst>
              <a:ext uri="{FF2B5EF4-FFF2-40B4-BE49-F238E27FC236}">
                <a16:creationId xmlns:a16="http://schemas.microsoft.com/office/drawing/2014/main" id="{6606A84C-0146-46F3-9BE0-55039D86283E}"/>
              </a:ext>
            </a:extLst>
          </p:cNvPr>
          <p:cNvSpPr>
            <a:spLocks noGrp="1"/>
          </p:cNvSpPr>
          <p:nvPr>
            <p:ph idx="1"/>
          </p:nvPr>
        </p:nvSpPr>
        <p:spPr/>
        <p:txBody>
          <a:bodyPr/>
          <a:lstStyle/>
          <a:p>
            <a:r>
              <a:rPr lang="en-IN" dirty="0"/>
              <a:t>Mapreduce is nothing data processing model in Hadoop frame work</a:t>
            </a:r>
          </a:p>
          <a:p>
            <a:r>
              <a:rPr lang="en-IN" dirty="0"/>
              <a:t>It a logical combination of CPU and RAM</a:t>
            </a:r>
          </a:p>
          <a:p>
            <a:r>
              <a:rPr lang="en-IN" dirty="0"/>
              <a:t>If in the case of handle the Hadoop frame work data's this computational unit will act as processing model and it will complete the work as early as possible with the help of logical unit.</a:t>
            </a:r>
          </a:p>
        </p:txBody>
      </p:sp>
    </p:spTree>
    <p:extLst>
      <p:ext uri="{BB962C8B-B14F-4D97-AF65-F5344CB8AC3E}">
        <p14:creationId xmlns:p14="http://schemas.microsoft.com/office/powerpoint/2010/main" val="3740813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7997-F178-48E6-87B6-D076B0E437E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1B239EB-034F-4C34-9529-6B32EFD526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200504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CE243-EBDD-4441-A253-E4FB4C0B7D4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AF00DE4-5067-431C-B52F-7480B0BCE7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65377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3E02-C236-4ECE-8BEF-9C2799D21C4E}"/>
              </a:ext>
            </a:extLst>
          </p:cNvPr>
          <p:cNvSpPr>
            <a:spLocks noGrp="1"/>
          </p:cNvSpPr>
          <p:nvPr>
            <p:ph type="title"/>
          </p:nvPr>
        </p:nvSpPr>
        <p:spPr/>
        <p:txBody>
          <a:bodyPr/>
          <a:lstStyle/>
          <a:p>
            <a:r>
              <a:rPr lang="en-IN" dirty="0"/>
              <a:t>Hadoop Components</a:t>
            </a:r>
          </a:p>
        </p:txBody>
      </p:sp>
      <p:sp>
        <p:nvSpPr>
          <p:cNvPr id="3" name="Content Placeholder 2">
            <a:extLst>
              <a:ext uri="{FF2B5EF4-FFF2-40B4-BE49-F238E27FC236}">
                <a16:creationId xmlns:a16="http://schemas.microsoft.com/office/drawing/2014/main" id="{B2580FC9-6505-459D-B322-383A835E4F6C}"/>
              </a:ext>
            </a:extLst>
          </p:cNvPr>
          <p:cNvSpPr>
            <a:spLocks noGrp="1"/>
          </p:cNvSpPr>
          <p:nvPr>
            <p:ph idx="1"/>
          </p:nvPr>
        </p:nvSpPr>
        <p:spPr/>
        <p:txBody>
          <a:bodyPr/>
          <a:lstStyle/>
          <a:p>
            <a:r>
              <a:rPr lang="en-IN" dirty="0"/>
              <a:t>Hadoop Came up with 2 components</a:t>
            </a:r>
          </a:p>
          <a:p>
            <a:pPr lvl="1"/>
            <a:r>
              <a:rPr lang="en-IN" dirty="0"/>
              <a:t>Storage(HDFS)</a:t>
            </a:r>
          </a:p>
          <a:p>
            <a:pPr lvl="1"/>
            <a:r>
              <a:rPr lang="en-IN" dirty="0"/>
              <a:t>Processing(MAPREDUCE)</a:t>
            </a:r>
          </a:p>
        </p:txBody>
      </p:sp>
    </p:spTree>
    <p:extLst>
      <p:ext uri="{BB962C8B-B14F-4D97-AF65-F5344CB8AC3E}">
        <p14:creationId xmlns:p14="http://schemas.microsoft.com/office/powerpoint/2010/main" val="32395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23EE-D611-4795-834B-D15BB34DA191}"/>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8486CC7-DD7E-4BF0-BB63-36EB58C6BA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120572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0534-8F10-4AA1-A443-33630B5780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FD6DF3-204E-4EDC-AF74-58D8FF147188}"/>
              </a:ext>
            </a:extLst>
          </p:cNvPr>
          <p:cNvSpPr>
            <a:spLocks noGrp="1"/>
          </p:cNvSpPr>
          <p:nvPr>
            <p:ph idx="1"/>
          </p:nvPr>
        </p:nvSpPr>
        <p:spPr/>
        <p:txBody>
          <a:bodyPr/>
          <a:lstStyle/>
          <a:p>
            <a:r>
              <a:rPr lang="en-IN" dirty="0"/>
              <a:t>Hadoop has been developed by the base language is java</a:t>
            </a:r>
          </a:p>
          <a:p>
            <a:r>
              <a:rPr lang="en-IN" dirty="0"/>
              <a:t>In Hadoop if u want to do any work means, give the input as java program code</a:t>
            </a:r>
          </a:p>
          <a:p>
            <a:r>
              <a:rPr lang="en-IN" dirty="0"/>
              <a:t>It will revert u back with output also as java format</a:t>
            </a:r>
          </a:p>
        </p:txBody>
      </p:sp>
    </p:spTree>
    <p:extLst>
      <p:ext uri="{BB962C8B-B14F-4D97-AF65-F5344CB8AC3E}">
        <p14:creationId xmlns:p14="http://schemas.microsoft.com/office/powerpoint/2010/main" val="2844935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29CA-51DC-46E4-A2F1-61DDEE14E5C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35ECF2-481B-48D5-9BAD-B39E0679C07A}"/>
              </a:ext>
            </a:extLst>
          </p:cNvPr>
          <p:cNvSpPr>
            <a:spLocks noGrp="1"/>
          </p:cNvSpPr>
          <p:nvPr>
            <p:ph idx="1"/>
          </p:nvPr>
        </p:nvSpPr>
        <p:spPr/>
        <p:txBody>
          <a:bodyPr/>
          <a:lstStyle/>
          <a:p>
            <a:r>
              <a:rPr lang="en-IN" dirty="0"/>
              <a:t>If in the case of Cluster Architecture it will be in the structure master/slave architecture</a:t>
            </a:r>
          </a:p>
          <a:p>
            <a:r>
              <a:rPr lang="en-IN" dirty="0"/>
              <a:t>One master/multiple slave architecture means if master node fails what will happen?</a:t>
            </a:r>
          </a:p>
          <a:p>
            <a:r>
              <a:rPr lang="en-IN" dirty="0"/>
              <a:t>In Master slave architecture based software, especially in the case of single master architecture, they will write an algorithm to select the new master from one of the slave node in the cluster</a:t>
            </a:r>
          </a:p>
          <a:p>
            <a:r>
              <a:rPr lang="en-IN" dirty="0"/>
              <a:t>Election process will be based on latency, performance(latency is nothing but time taken for one successful communication)</a:t>
            </a:r>
          </a:p>
        </p:txBody>
      </p:sp>
    </p:spTree>
    <p:extLst>
      <p:ext uri="{BB962C8B-B14F-4D97-AF65-F5344CB8AC3E}">
        <p14:creationId xmlns:p14="http://schemas.microsoft.com/office/powerpoint/2010/main" val="3845433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37B2E-5480-466E-B6C6-1346BAF85099}"/>
              </a:ext>
            </a:extLst>
          </p:cNvPr>
          <p:cNvSpPr>
            <a:spLocks noGrp="1"/>
          </p:cNvSpPr>
          <p:nvPr>
            <p:ph type="title"/>
          </p:nvPr>
        </p:nvSpPr>
        <p:spPr/>
        <p:txBody>
          <a:bodyPr/>
          <a:lstStyle/>
          <a:p>
            <a:r>
              <a:rPr lang="en-IN" dirty="0"/>
              <a:t>Hadoop 1.0</a:t>
            </a:r>
          </a:p>
        </p:txBody>
      </p:sp>
      <p:sp>
        <p:nvSpPr>
          <p:cNvPr id="3" name="Content Placeholder 2">
            <a:extLst>
              <a:ext uri="{FF2B5EF4-FFF2-40B4-BE49-F238E27FC236}">
                <a16:creationId xmlns:a16="http://schemas.microsoft.com/office/drawing/2014/main" id="{FDE311C0-3D8B-42AC-8468-B2C54C6E3F5F}"/>
              </a:ext>
            </a:extLst>
          </p:cNvPr>
          <p:cNvSpPr>
            <a:spLocks noGrp="1"/>
          </p:cNvSpPr>
          <p:nvPr>
            <p:ph idx="1"/>
          </p:nvPr>
        </p:nvSpPr>
        <p:spPr/>
        <p:txBody>
          <a:bodyPr/>
          <a:lstStyle/>
          <a:p>
            <a:r>
              <a:rPr lang="en-IN" dirty="0"/>
              <a:t>Map Reduce(processing unit) for Cluster resource management and data processing</a:t>
            </a:r>
          </a:p>
          <a:p>
            <a:pPr lvl="1"/>
            <a:r>
              <a:rPr lang="en-IN" dirty="0"/>
              <a:t>Master</a:t>
            </a:r>
          </a:p>
          <a:p>
            <a:pPr lvl="1"/>
            <a:r>
              <a:rPr lang="en-IN" dirty="0"/>
              <a:t>Slave</a:t>
            </a:r>
          </a:p>
          <a:p>
            <a:r>
              <a:rPr lang="en-IN" dirty="0"/>
              <a:t>HDFS(storage unit) for redundant and reliable storage</a:t>
            </a:r>
          </a:p>
          <a:p>
            <a:pPr lvl="1"/>
            <a:r>
              <a:rPr lang="en-IN" dirty="0"/>
              <a:t>Master</a:t>
            </a:r>
          </a:p>
          <a:p>
            <a:pPr lvl="1"/>
            <a:r>
              <a:rPr lang="en-IN" dirty="0"/>
              <a:t>Slave</a:t>
            </a:r>
          </a:p>
          <a:p>
            <a:endParaRPr lang="en-IN" dirty="0"/>
          </a:p>
        </p:txBody>
      </p:sp>
    </p:spTree>
    <p:extLst>
      <p:ext uri="{BB962C8B-B14F-4D97-AF65-F5344CB8AC3E}">
        <p14:creationId xmlns:p14="http://schemas.microsoft.com/office/powerpoint/2010/main" val="140049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40870-8252-4522-B9F2-D9DF08638006}"/>
              </a:ext>
            </a:extLst>
          </p:cNvPr>
          <p:cNvSpPr>
            <a:spLocks noGrp="1"/>
          </p:cNvSpPr>
          <p:nvPr>
            <p:ph type="title"/>
          </p:nvPr>
        </p:nvSpPr>
        <p:spPr/>
        <p:txBody>
          <a:bodyPr/>
          <a:lstStyle/>
          <a:p>
            <a:r>
              <a:rPr lang="en-IN" dirty="0"/>
              <a:t>Hadoop History</a:t>
            </a:r>
          </a:p>
        </p:txBody>
      </p:sp>
      <p:sp>
        <p:nvSpPr>
          <p:cNvPr id="3" name="Content Placeholder 2">
            <a:extLst>
              <a:ext uri="{FF2B5EF4-FFF2-40B4-BE49-F238E27FC236}">
                <a16:creationId xmlns:a16="http://schemas.microsoft.com/office/drawing/2014/main" id="{378EF176-63C0-4316-A4D1-547D57033421}"/>
              </a:ext>
            </a:extLst>
          </p:cNvPr>
          <p:cNvSpPr>
            <a:spLocks noGrp="1"/>
          </p:cNvSpPr>
          <p:nvPr>
            <p:ph idx="1"/>
          </p:nvPr>
        </p:nvSpPr>
        <p:spPr/>
        <p:txBody>
          <a:bodyPr>
            <a:normAutofit lnSpcReduction="10000"/>
          </a:bodyPr>
          <a:lstStyle/>
          <a:p>
            <a:r>
              <a:rPr lang="en-IN" dirty="0"/>
              <a:t>Oct 2003: Google File system paper published </a:t>
            </a:r>
          </a:p>
          <a:p>
            <a:r>
              <a:rPr lang="en-IN" dirty="0"/>
              <a:t>Dec 2004: Jeffrey Dean &amp; Sanjay Ghemawat from Google published MapReduce paper called “MapReduce: Simplified Data Processing on Large Clusters” </a:t>
            </a:r>
          </a:p>
          <a:p>
            <a:r>
              <a:rPr lang="en-IN" dirty="0"/>
              <a:t>Jan 2006: Above MapReduce Paper inspired Doug cutting, a yahoo employee then to develop an open source implementation of MapReduce framework</a:t>
            </a:r>
          </a:p>
          <a:p>
            <a:r>
              <a:rPr lang="en-IN" dirty="0"/>
              <a:t>Jan 2006: Hadoop subproject created as extension of Apache Nutch project, created by Doug Cutting. </a:t>
            </a:r>
          </a:p>
          <a:p>
            <a:r>
              <a:rPr lang="en-IN" dirty="0"/>
              <a:t>Apr 2006: Hadoop 0.1.0 released </a:t>
            </a:r>
          </a:p>
          <a:p>
            <a:r>
              <a:rPr lang="en-IN" dirty="0"/>
              <a:t>May 2006: Yahoo deploys 300 machine Hadoop cluster </a:t>
            </a:r>
          </a:p>
          <a:p>
            <a:r>
              <a:rPr lang="en-IN" dirty="0"/>
              <a:t>2008: Cloudera, one of the major distributor of Hadoop founded</a:t>
            </a:r>
          </a:p>
        </p:txBody>
      </p:sp>
    </p:spTree>
    <p:extLst>
      <p:ext uri="{BB962C8B-B14F-4D97-AF65-F5344CB8AC3E}">
        <p14:creationId xmlns:p14="http://schemas.microsoft.com/office/powerpoint/2010/main" val="202425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12B8-DDAC-4614-8B1C-D1FE3D0960D3}"/>
              </a:ext>
            </a:extLst>
          </p:cNvPr>
          <p:cNvSpPr>
            <a:spLocks noGrp="1"/>
          </p:cNvSpPr>
          <p:nvPr>
            <p:ph type="title"/>
          </p:nvPr>
        </p:nvSpPr>
        <p:spPr/>
        <p:txBody>
          <a:bodyPr/>
          <a:lstStyle/>
          <a:p>
            <a:r>
              <a:rPr lang="en-IN" dirty="0"/>
              <a:t>Components of Hadoop1.0</a:t>
            </a:r>
            <a:br>
              <a:rPr lang="en-IN" dirty="0"/>
            </a:br>
            <a:endParaRPr lang="en-IN" dirty="0"/>
          </a:p>
        </p:txBody>
      </p:sp>
      <p:sp>
        <p:nvSpPr>
          <p:cNvPr id="3" name="Content Placeholder 2">
            <a:extLst>
              <a:ext uri="{FF2B5EF4-FFF2-40B4-BE49-F238E27FC236}">
                <a16:creationId xmlns:a16="http://schemas.microsoft.com/office/drawing/2014/main" id="{6E738E13-C21F-4EA2-97E8-FE1CA9481AF0}"/>
              </a:ext>
            </a:extLst>
          </p:cNvPr>
          <p:cNvSpPr>
            <a:spLocks noGrp="1"/>
          </p:cNvSpPr>
          <p:nvPr>
            <p:ph idx="1"/>
          </p:nvPr>
        </p:nvSpPr>
        <p:spPr/>
        <p:txBody>
          <a:bodyPr/>
          <a:lstStyle/>
          <a:p>
            <a:r>
              <a:rPr lang="en-IN" dirty="0"/>
              <a:t>HDFS(Storage)</a:t>
            </a:r>
          </a:p>
          <a:p>
            <a:r>
              <a:rPr lang="en-IN" dirty="0"/>
              <a:t>Name Node</a:t>
            </a:r>
          </a:p>
          <a:p>
            <a:r>
              <a:rPr lang="en-IN" dirty="0"/>
              <a:t>Data Node</a:t>
            </a:r>
          </a:p>
          <a:p>
            <a:pPr marL="0" indent="0">
              <a:buNone/>
            </a:pPr>
            <a:endParaRPr lang="en-IN" dirty="0"/>
          </a:p>
          <a:p>
            <a:r>
              <a:rPr lang="en-IN" dirty="0"/>
              <a:t>MapReduce(Processing)</a:t>
            </a:r>
          </a:p>
          <a:p>
            <a:r>
              <a:rPr lang="en-IN" dirty="0"/>
              <a:t>Job Tracker</a:t>
            </a:r>
          </a:p>
          <a:p>
            <a:r>
              <a:rPr lang="en-IN" dirty="0"/>
              <a:t>Task Tracker</a:t>
            </a:r>
          </a:p>
          <a:p>
            <a:endParaRPr lang="en-IN" dirty="0"/>
          </a:p>
        </p:txBody>
      </p:sp>
    </p:spTree>
    <p:extLst>
      <p:ext uri="{BB962C8B-B14F-4D97-AF65-F5344CB8AC3E}">
        <p14:creationId xmlns:p14="http://schemas.microsoft.com/office/powerpoint/2010/main" val="1380640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18E4-9863-4B8F-A746-F71040D62BE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486F7A-4082-4721-93BC-14141324D068}"/>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id="{3ECEB78C-5414-46DD-91E8-A53F8965766A}"/>
              </a:ext>
            </a:extLst>
          </p:cNvPr>
          <p:cNvSpPr/>
          <p:nvPr/>
        </p:nvSpPr>
        <p:spPr>
          <a:xfrm>
            <a:off x="1570182" y="2225964"/>
            <a:ext cx="1385454"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10 TB</a:t>
            </a:r>
          </a:p>
        </p:txBody>
      </p:sp>
      <p:sp>
        <p:nvSpPr>
          <p:cNvPr id="5" name="Rectangle: Rounded Corners 4">
            <a:extLst>
              <a:ext uri="{FF2B5EF4-FFF2-40B4-BE49-F238E27FC236}">
                <a16:creationId xmlns:a16="http://schemas.microsoft.com/office/drawing/2014/main" id="{B835C3D3-A14A-45E7-A2E3-45D1332AD267}"/>
              </a:ext>
            </a:extLst>
          </p:cNvPr>
          <p:cNvSpPr/>
          <p:nvPr/>
        </p:nvSpPr>
        <p:spPr>
          <a:xfrm>
            <a:off x="3108036" y="2225964"/>
            <a:ext cx="1385454"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10 TB</a:t>
            </a:r>
            <a:endParaRPr lang="en-IN" dirty="0"/>
          </a:p>
        </p:txBody>
      </p:sp>
      <p:sp>
        <p:nvSpPr>
          <p:cNvPr id="6" name="Rectangle: Rounded Corners 5">
            <a:extLst>
              <a:ext uri="{FF2B5EF4-FFF2-40B4-BE49-F238E27FC236}">
                <a16:creationId xmlns:a16="http://schemas.microsoft.com/office/drawing/2014/main" id="{E118992F-4AC3-491C-B862-11303E33C1F2}"/>
              </a:ext>
            </a:extLst>
          </p:cNvPr>
          <p:cNvSpPr/>
          <p:nvPr/>
        </p:nvSpPr>
        <p:spPr>
          <a:xfrm>
            <a:off x="4829927" y="2264674"/>
            <a:ext cx="1385454"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10 TB</a:t>
            </a:r>
            <a:endParaRPr lang="en-IN" dirty="0"/>
          </a:p>
        </p:txBody>
      </p:sp>
      <p:sp>
        <p:nvSpPr>
          <p:cNvPr id="7" name="Rectangle: Rounded Corners 6">
            <a:extLst>
              <a:ext uri="{FF2B5EF4-FFF2-40B4-BE49-F238E27FC236}">
                <a16:creationId xmlns:a16="http://schemas.microsoft.com/office/drawing/2014/main" id="{3EDDA257-12A2-4D2C-B567-F31666B05F1B}"/>
              </a:ext>
            </a:extLst>
          </p:cNvPr>
          <p:cNvSpPr/>
          <p:nvPr/>
        </p:nvSpPr>
        <p:spPr>
          <a:xfrm>
            <a:off x="6405418" y="2225964"/>
            <a:ext cx="1385454"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10 TB</a:t>
            </a:r>
            <a:endParaRPr lang="en-IN" dirty="0"/>
          </a:p>
        </p:txBody>
      </p:sp>
      <p:sp>
        <p:nvSpPr>
          <p:cNvPr id="8" name="Rectangle: Rounded Corners 7">
            <a:extLst>
              <a:ext uri="{FF2B5EF4-FFF2-40B4-BE49-F238E27FC236}">
                <a16:creationId xmlns:a16="http://schemas.microsoft.com/office/drawing/2014/main" id="{4849BE8D-5C3B-4C48-A957-0ABA50F9DDEF}"/>
              </a:ext>
            </a:extLst>
          </p:cNvPr>
          <p:cNvSpPr/>
          <p:nvPr/>
        </p:nvSpPr>
        <p:spPr>
          <a:xfrm>
            <a:off x="7920182" y="2225964"/>
            <a:ext cx="1385454"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10 TB</a:t>
            </a:r>
            <a:endParaRPr lang="en-IN" dirty="0"/>
          </a:p>
        </p:txBody>
      </p:sp>
      <p:sp>
        <p:nvSpPr>
          <p:cNvPr id="9" name="Rectangle: Rounded Corners 8">
            <a:extLst>
              <a:ext uri="{FF2B5EF4-FFF2-40B4-BE49-F238E27FC236}">
                <a16:creationId xmlns:a16="http://schemas.microsoft.com/office/drawing/2014/main" id="{791C0F72-5450-4BA5-9659-9C4403AE0916}"/>
              </a:ext>
            </a:extLst>
          </p:cNvPr>
          <p:cNvSpPr/>
          <p:nvPr/>
        </p:nvSpPr>
        <p:spPr>
          <a:xfrm>
            <a:off x="1644073" y="4498109"/>
            <a:ext cx="7661563" cy="729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50 TB</a:t>
            </a:r>
          </a:p>
        </p:txBody>
      </p:sp>
      <p:sp>
        <p:nvSpPr>
          <p:cNvPr id="12" name="TextBox 11">
            <a:extLst>
              <a:ext uri="{FF2B5EF4-FFF2-40B4-BE49-F238E27FC236}">
                <a16:creationId xmlns:a16="http://schemas.microsoft.com/office/drawing/2014/main" id="{BB938E00-EFEF-4CD4-AD38-FAD3CBD00BF3}"/>
              </a:ext>
            </a:extLst>
          </p:cNvPr>
          <p:cNvSpPr txBox="1"/>
          <p:nvPr/>
        </p:nvSpPr>
        <p:spPr>
          <a:xfrm>
            <a:off x="5135418" y="2927927"/>
            <a:ext cx="941283" cy="369332"/>
          </a:xfrm>
          <a:prstGeom prst="rect">
            <a:avLst/>
          </a:prstGeom>
          <a:noFill/>
        </p:spPr>
        <p:txBody>
          <a:bodyPr wrap="none" rtlCol="0">
            <a:spAutoFit/>
          </a:bodyPr>
          <a:lstStyle/>
          <a:p>
            <a:r>
              <a:rPr lang="en-IN" dirty="0"/>
              <a:t>Master</a:t>
            </a:r>
          </a:p>
        </p:txBody>
      </p:sp>
      <p:sp>
        <p:nvSpPr>
          <p:cNvPr id="13" name="Arrow: Up 12">
            <a:extLst>
              <a:ext uri="{FF2B5EF4-FFF2-40B4-BE49-F238E27FC236}">
                <a16:creationId xmlns:a16="http://schemas.microsoft.com/office/drawing/2014/main" id="{9474458C-D011-4FE6-AEEB-C0E34E95335C}"/>
              </a:ext>
            </a:extLst>
          </p:cNvPr>
          <p:cNvSpPr/>
          <p:nvPr/>
        </p:nvSpPr>
        <p:spPr>
          <a:xfrm>
            <a:off x="5135418" y="5227782"/>
            <a:ext cx="600364" cy="97905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955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1058-CCEB-4584-A605-40FCCAB928DE}"/>
              </a:ext>
            </a:extLst>
          </p:cNvPr>
          <p:cNvSpPr>
            <a:spLocks noGrp="1"/>
          </p:cNvSpPr>
          <p:nvPr>
            <p:ph type="title"/>
          </p:nvPr>
        </p:nvSpPr>
        <p:spPr/>
        <p:txBody>
          <a:bodyPr/>
          <a:lstStyle/>
          <a:p>
            <a:r>
              <a:rPr lang="en-IN" dirty="0"/>
              <a:t>HDFS</a:t>
            </a:r>
          </a:p>
        </p:txBody>
      </p:sp>
      <p:sp>
        <p:nvSpPr>
          <p:cNvPr id="3" name="Content Placeholder 2">
            <a:extLst>
              <a:ext uri="{FF2B5EF4-FFF2-40B4-BE49-F238E27FC236}">
                <a16:creationId xmlns:a16="http://schemas.microsoft.com/office/drawing/2014/main" id="{1878A72C-A19B-4CD5-956A-98A15E2F81F6}"/>
              </a:ext>
            </a:extLst>
          </p:cNvPr>
          <p:cNvSpPr>
            <a:spLocks noGrp="1"/>
          </p:cNvSpPr>
          <p:nvPr>
            <p:ph idx="1"/>
          </p:nvPr>
        </p:nvSpPr>
        <p:spPr/>
        <p:txBody>
          <a:bodyPr/>
          <a:lstStyle/>
          <a:p>
            <a:r>
              <a:rPr lang="en-US" dirty="0"/>
              <a:t>Name node and data node are sub components of HDFS</a:t>
            </a:r>
          </a:p>
          <a:p>
            <a:r>
              <a:rPr lang="en-US" dirty="0"/>
              <a:t>Name node present only in Master</a:t>
            </a:r>
          </a:p>
          <a:p>
            <a:r>
              <a:rPr lang="en-US" dirty="0"/>
              <a:t>Data node present in all the Slave</a:t>
            </a:r>
          </a:p>
          <a:p>
            <a:pPr lvl="1"/>
            <a:r>
              <a:rPr lang="en-IN" dirty="0"/>
              <a:t>Name Node</a:t>
            </a:r>
          </a:p>
          <a:p>
            <a:pPr lvl="2"/>
            <a:r>
              <a:rPr lang="en-US" b="1" dirty="0"/>
              <a:t>Name Node</a:t>
            </a:r>
            <a:r>
              <a:rPr lang="en-US" dirty="0"/>
              <a:t> only stores the metadata of </a:t>
            </a:r>
            <a:r>
              <a:rPr lang="en-US" b="1" dirty="0"/>
              <a:t>HDFS</a:t>
            </a:r>
            <a:r>
              <a:rPr lang="en-US" dirty="0"/>
              <a:t> – the directory tree of all files in the file system, and tracks the files across the cluster. </a:t>
            </a:r>
          </a:p>
          <a:p>
            <a:pPr lvl="2"/>
            <a:r>
              <a:rPr lang="en-US" b="1" dirty="0"/>
              <a:t>Name Node</a:t>
            </a:r>
            <a:r>
              <a:rPr lang="en-US" dirty="0"/>
              <a:t> does not store the actual data or the dataset. </a:t>
            </a:r>
            <a:endParaRPr lang="en-IN" dirty="0"/>
          </a:p>
          <a:p>
            <a:pPr lvl="1"/>
            <a:r>
              <a:rPr lang="en-IN" dirty="0"/>
              <a:t>Data Node</a:t>
            </a:r>
          </a:p>
          <a:p>
            <a:pPr lvl="2"/>
            <a:r>
              <a:rPr lang="en-US" dirty="0"/>
              <a:t>The data itself is actually stored in the </a:t>
            </a:r>
            <a:r>
              <a:rPr lang="en-US" b="1" dirty="0"/>
              <a:t>Data Nodes</a:t>
            </a:r>
            <a:r>
              <a:rPr lang="en-US" dirty="0"/>
              <a:t>.</a:t>
            </a:r>
            <a:endParaRPr lang="en-IN" dirty="0"/>
          </a:p>
        </p:txBody>
      </p:sp>
    </p:spTree>
    <p:extLst>
      <p:ext uri="{BB962C8B-B14F-4D97-AF65-F5344CB8AC3E}">
        <p14:creationId xmlns:p14="http://schemas.microsoft.com/office/powerpoint/2010/main" val="2284947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D468-ED59-4664-BCE8-BF9CFF3BE29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A665366-085C-4E5C-9C74-DB25873FE8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117489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14C6-C55E-4704-A711-7E64C985FFC6}"/>
              </a:ext>
            </a:extLst>
          </p:cNvPr>
          <p:cNvSpPr>
            <a:spLocks noGrp="1"/>
          </p:cNvSpPr>
          <p:nvPr>
            <p:ph type="title"/>
          </p:nvPr>
        </p:nvSpPr>
        <p:spPr/>
        <p:txBody>
          <a:bodyPr/>
          <a:lstStyle/>
          <a:p>
            <a:r>
              <a:rPr lang="en-IN" dirty="0"/>
              <a:t>HDFS</a:t>
            </a:r>
          </a:p>
        </p:txBody>
      </p:sp>
      <p:sp>
        <p:nvSpPr>
          <p:cNvPr id="3" name="Content Placeholder 2">
            <a:extLst>
              <a:ext uri="{FF2B5EF4-FFF2-40B4-BE49-F238E27FC236}">
                <a16:creationId xmlns:a16="http://schemas.microsoft.com/office/drawing/2014/main" id="{FDE9ED7B-6260-4E21-94DD-08AFB5E24698}"/>
              </a:ext>
            </a:extLst>
          </p:cNvPr>
          <p:cNvSpPr>
            <a:spLocks noGrp="1"/>
          </p:cNvSpPr>
          <p:nvPr>
            <p:ph idx="1"/>
          </p:nvPr>
        </p:nvSpPr>
        <p:spPr/>
        <p:txBody>
          <a:bodyPr/>
          <a:lstStyle/>
          <a:p>
            <a:r>
              <a:rPr lang="en-IN" dirty="0"/>
              <a:t>All the files that are stored in the format of block</a:t>
            </a:r>
          </a:p>
          <a:p>
            <a:r>
              <a:rPr lang="en-IN" dirty="0"/>
              <a:t>Each and every blocks will be in the size of 64MB in Hadoop 1.0 and 128MB in Hadoop 2.0</a:t>
            </a:r>
          </a:p>
          <a:p>
            <a:r>
              <a:rPr lang="en-IN" dirty="0"/>
              <a:t>For example I got file size will in 500 Mb means</a:t>
            </a:r>
          </a:p>
          <a:p>
            <a:r>
              <a:rPr lang="en-IN" dirty="0"/>
              <a:t>In 1.0 architecture first 7 blocks will 64mb last block will be in 52mb size</a:t>
            </a:r>
          </a:p>
          <a:p>
            <a:r>
              <a:rPr lang="en-IN" dirty="0"/>
              <a:t>In 2.0 architecture first 3 will be 128MB last 116 MB</a:t>
            </a:r>
          </a:p>
          <a:p>
            <a:endParaRPr lang="en-IN" dirty="0"/>
          </a:p>
        </p:txBody>
      </p:sp>
    </p:spTree>
    <p:extLst>
      <p:ext uri="{BB962C8B-B14F-4D97-AF65-F5344CB8AC3E}">
        <p14:creationId xmlns:p14="http://schemas.microsoft.com/office/powerpoint/2010/main" val="2494962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A755-719A-4039-9044-93F57034D3E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88D04DE-148B-4B21-BC6C-80E9E6EBA3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656020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60AD-28B6-4F5F-97A8-04FE75708D2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921773C-CCB8-4965-8300-E039F3DFC2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spTree>
    <p:extLst>
      <p:ext uri="{BB962C8B-B14F-4D97-AF65-F5344CB8AC3E}">
        <p14:creationId xmlns:p14="http://schemas.microsoft.com/office/powerpoint/2010/main" val="2131223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CB674-AF1C-400F-8960-1EA5D7B00EB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EDFE1BA-16E8-4D52-85D6-9AEC61161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spTree>
    <p:extLst>
      <p:ext uri="{BB962C8B-B14F-4D97-AF65-F5344CB8AC3E}">
        <p14:creationId xmlns:p14="http://schemas.microsoft.com/office/powerpoint/2010/main" val="408444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D6876-C1E5-4E58-81E1-235F22386F33}"/>
              </a:ext>
            </a:extLst>
          </p:cNvPr>
          <p:cNvSpPr>
            <a:spLocks noGrp="1"/>
          </p:cNvSpPr>
          <p:nvPr>
            <p:ph type="title"/>
          </p:nvPr>
        </p:nvSpPr>
        <p:spPr/>
        <p:txBody>
          <a:bodyPr/>
          <a:lstStyle/>
          <a:p>
            <a:r>
              <a:rPr lang="en-IN" dirty="0"/>
              <a:t>Rack Awareness Algorithm</a:t>
            </a:r>
          </a:p>
        </p:txBody>
      </p:sp>
      <p:sp>
        <p:nvSpPr>
          <p:cNvPr id="3" name="Content Placeholder 2">
            <a:extLst>
              <a:ext uri="{FF2B5EF4-FFF2-40B4-BE49-F238E27FC236}">
                <a16:creationId xmlns:a16="http://schemas.microsoft.com/office/drawing/2014/main" id="{7CA80461-B8B5-4948-8787-388F21B35792}"/>
              </a:ext>
            </a:extLst>
          </p:cNvPr>
          <p:cNvSpPr>
            <a:spLocks noGrp="1"/>
          </p:cNvSpPr>
          <p:nvPr>
            <p:ph idx="1"/>
          </p:nvPr>
        </p:nvSpPr>
        <p:spPr/>
        <p:txBody>
          <a:bodyPr/>
          <a:lstStyle/>
          <a:p>
            <a:r>
              <a:rPr lang="en-IN" dirty="0"/>
              <a:t>Rack Awareness is an algorithm to main the effective replication policy over the Hadoop architecture</a:t>
            </a:r>
          </a:p>
          <a:p>
            <a:r>
              <a:rPr lang="en-IN" dirty="0"/>
              <a:t>in Hadoop each and every blocks have 1+2 replication policy by default</a:t>
            </a:r>
          </a:p>
          <a:p>
            <a:r>
              <a:rPr lang="en-IN" dirty="0"/>
              <a:t>Ex 2 tb that 2 tb has been saved as 6tb data(need of replication)</a:t>
            </a:r>
          </a:p>
          <a:p>
            <a:r>
              <a:rPr lang="en-IN" dirty="0"/>
              <a:t>Computing Resource is cheaper no Storage resource is cheaper?</a:t>
            </a:r>
          </a:p>
          <a:p>
            <a:pPr lvl="1"/>
            <a:r>
              <a:rPr lang="en-IN" dirty="0"/>
              <a:t>Storage is Cheaper</a:t>
            </a:r>
          </a:p>
        </p:txBody>
      </p:sp>
    </p:spTree>
    <p:extLst>
      <p:ext uri="{BB962C8B-B14F-4D97-AF65-F5344CB8AC3E}">
        <p14:creationId xmlns:p14="http://schemas.microsoft.com/office/powerpoint/2010/main" val="1151768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ACC8-D88C-44B4-B780-17688F150EF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37AFA4F-3DFB-473D-B6AD-DE0AC5979A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21851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2641-0B18-4B42-A6A3-99FDF71DD731}"/>
              </a:ext>
            </a:extLst>
          </p:cNvPr>
          <p:cNvSpPr>
            <a:spLocks noGrp="1"/>
          </p:cNvSpPr>
          <p:nvPr>
            <p:ph type="title"/>
          </p:nvPr>
        </p:nvSpPr>
        <p:spPr/>
        <p:txBody>
          <a:bodyPr/>
          <a:lstStyle/>
          <a:p>
            <a:r>
              <a:rPr lang="en-IN" dirty="0"/>
              <a:t>Hadoop History</a:t>
            </a:r>
          </a:p>
        </p:txBody>
      </p:sp>
      <p:sp>
        <p:nvSpPr>
          <p:cNvPr id="3" name="Content Placeholder 2">
            <a:extLst>
              <a:ext uri="{FF2B5EF4-FFF2-40B4-BE49-F238E27FC236}">
                <a16:creationId xmlns:a16="http://schemas.microsoft.com/office/drawing/2014/main" id="{5A642075-5353-4F65-9960-E8D93FF4FA9D}"/>
              </a:ext>
            </a:extLst>
          </p:cNvPr>
          <p:cNvSpPr>
            <a:spLocks noGrp="1"/>
          </p:cNvSpPr>
          <p:nvPr>
            <p:ph idx="1"/>
          </p:nvPr>
        </p:nvSpPr>
        <p:spPr/>
        <p:txBody>
          <a:bodyPr>
            <a:normAutofit/>
          </a:bodyPr>
          <a:lstStyle/>
          <a:p>
            <a:r>
              <a:rPr lang="en-IN" dirty="0"/>
              <a:t>Apr 2007: Yahoo runs 2 clusters of 1,000 machines </a:t>
            </a:r>
          </a:p>
          <a:p>
            <a:r>
              <a:rPr lang="en-IN" dirty="0"/>
              <a:t>Jul 2008: Hadoop wins Terabyte sort benchmark (1st time a Java program won this competition) </a:t>
            </a:r>
          </a:p>
          <a:p>
            <a:r>
              <a:rPr lang="en-IN" dirty="0"/>
              <a:t>Jun 2010: Yahoo 4,000 nodes/70 petabytes </a:t>
            </a:r>
          </a:p>
          <a:p>
            <a:r>
              <a:rPr lang="en-IN" dirty="0"/>
              <a:t>Jun 2010: Facebook 2,300 clusters/40 petabytes </a:t>
            </a:r>
          </a:p>
          <a:p>
            <a:r>
              <a:rPr lang="en-IN" dirty="0"/>
              <a:t>Dec 2011: Apache Hadoop release 1.0.0 available </a:t>
            </a:r>
          </a:p>
          <a:p>
            <a:r>
              <a:rPr lang="en-IN" dirty="0"/>
              <a:t>2011: Hortonworks, another major Hadoop distributor founded </a:t>
            </a:r>
          </a:p>
          <a:p>
            <a:r>
              <a:rPr lang="en-IN" dirty="0"/>
              <a:t>Oct 2013: Apache Hadoop release 2.2.0 (YARN) </a:t>
            </a:r>
          </a:p>
          <a:p>
            <a:r>
              <a:rPr lang="en-IN" dirty="0"/>
              <a:t>Dec 2015: Apache Hadoop release 2.6.3 available </a:t>
            </a:r>
          </a:p>
        </p:txBody>
      </p:sp>
    </p:spTree>
    <p:extLst>
      <p:ext uri="{BB962C8B-B14F-4D97-AF65-F5344CB8AC3E}">
        <p14:creationId xmlns:p14="http://schemas.microsoft.com/office/powerpoint/2010/main" val="4032479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5F28-D9E2-4EF2-A49E-795C0F058B6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A566188-D3F9-45C8-A77F-B83B367DFA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927652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D752-0177-4F8E-9498-1EA8949C68F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DE6FBFE-5D04-4A02-8DA4-26D60AE222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1743195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3DB6-7070-4E99-94D0-7CF0943C4F7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EF45A48-93D8-41CF-BCAC-E31C48AA0E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635762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58F4F-3177-4D81-8B6B-B927E9623B3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2FF2BD6-416B-431C-B3F5-65463CC6AB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0269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0729-4516-4686-A88C-1CF43FF05C9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1D6D343-59C8-4748-93B0-77BC8322D1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819186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E350-D5DE-4E68-B527-731E0CF5F64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69DDA41-C16E-41F0-9ACD-685E7044FB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79939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78AD-D241-4496-BFAD-EF0A4DE8902E}"/>
              </a:ext>
            </a:extLst>
          </p:cNvPr>
          <p:cNvSpPr>
            <a:spLocks noGrp="1"/>
          </p:cNvSpPr>
          <p:nvPr>
            <p:ph type="title"/>
          </p:nvPr>
        </p:nvSpPr>
        <p:spPr/>
        <p:txBody>
          <a:bodyPr/>
          <a:lstStyle/>
          <a:p>
            <a:r>
              <a:rPr lang="en-IN" dirty="0"/>
              <a:t>Mapreduce</a:t>
            </a:r>
          </a:p>
        </p:txBody>
      </p:sp>
      <p:sp>
        <p:nvSpPr>
          <p:cNvPr id="3" name="Content Placeholder 2">
            <a:extLst>
              <a:ext uri="{FF2B5EF4-FFF2-40B4-BE49-F238E27FC236}">
                <a16:creationId xmlns:a16="http://schemas.microsoft.com/office/drawing/2014/main" id="{D61584A3-07A6-4465-8734-A31FF11B9BC1}"/>
              </a:ext>
            </a:extLst>
          </p:cNvPr>
          <p:cNvSpPr>
            <a:spLocks noGrp="1"/>
          </p:cNvSpPr>
          <p:nvPr>
            <p:ph idx="1"/>
          </p:nvPr>
        </p:nvSpPr>
        <p:spPr/>
        <p:txBody>
          <a:bodyPr/>
          <a:lstStyle/>
          <a:p>
            <a:r>
              <a:rPr lang="en-IN" b="1" dirty="0"/>
              <a:t>Job Tracker </a:t>
            </a:r>
            <a:r>
              <a:rPr lang="en-IN" dirty="0"/>
              <a:t>and </a:t>
            </a:r>
            <a:r>
              <a:rPr lang="en-IN" b="1" dirty="0"/>
              <a:t>Task Tracer </a:t>
            </a:r>
            <a:r>
              <a:rPr lang="en-IN" dirty="0"/>
              <a:t>are the components of MapReduce.</a:t>
            </a:r>
          </a:p>
          <a:p>
            <a:r>
              <a:rPr lang="en-IN" dirty="0"/>
              <a:t>Job Tracker always available on Master</a:t>
            </a:r>
          </a:p>
          <a:p>
            <a:pPr lvl="1"/>
            <a:r>
              <a:rPr lang="en-US" dirty="0"/>
              <a:t>The </a:t>
            </a:r>
            <a:r>
              <a:rPr lang="en-US" b="1" dirty="0"/>
              <a:t>JobTracker</a:t>
            </a:r>
            <a:r>
              <a:rPr lang="en-US" dirty="0"/>
              <a:t> is the service within </a:t>
            </a:r>
            <a:r>
              <a:rPr lang="en-US" b="1" dirty="0"/>
              <a:t>Hadoop</a:t>
            </a:r>
            <a:r>
              <a:rPr lang="en-US" dirty="0"/>
              <a:t> that farms out </a:t>
            </a:r>
            <a:r>
              <a:rPr lang="en-US" b="1" dirty="0"/>
              <a:t>MapReduce</a:t>
            </a:r>
            <a:r>
              <a:rPr lang="en-US" dirty="0"/>
              <a:t> tasks to specific nodes in the cluster, ideally the nodes that have the data.</a:t>
            </a:r>
          </a:p>
          <a:p>
            <a:pPr lvl="1"/>
            <a:r>
              <a:rPr lang="en-US" dirty="0"/>
              <a:t>The </a:t>
            </a:r>
            <a:r>
              <a:rPr lang="en-US" b="1" dirty="0"/>
              <a:t>JobTracker</a:t>
            </a:r>
            <a:r>
              <a:rPr lang="en-US" dirty="0"/>
              <a:t> submits the work to the chosen </a:t>
            </a:r>
            <a:r>
              <a:rPr lang="en-US" b="1" dirty="0"/>
              <a:t>TaskTrackers</a:t>
            </a:r>
            <a:r>
              <a:rPr lang="en-US" dirty="0"/>
              <a:t> nodes.</a:t>
            </a:r>
          </a:p>
          <a:p>
            <a:r>
              <a:rPr lang="en-US" dirty="0"/>
              <a:t>TaskTrackers is always available on all the slave nodes</a:t>
            </a:r>
          </a:p>
          <a:p>
            <a:pPr lvl="1"/>
            <a:r>
              <a:rPr lang="en-US" b="1" dirty="0"/>
              <a:t>TaskTrackers</a:t>
            </a:r>
            <a:r>
              <a:rPr lang="en-US" dirty="0"/>
              <a:t> is a node in the cluster that accepts tasks from JobTracker</a:t>
            </a:r>
            <a:endParaRPr lang="en-IN" dirty="0"/>
          </a:p>
          <a:p>
            <a:pPr marL="0" indent="0">
              <a:buNone/>
            </a:pPr>
            <a:endParaRPr lang="en-IN" dirty="0"/>
          </a:p>
        </p:txBody>
      </p:sp>
    </p:spTree>
    <p:extLst>
      <p:ext uri="{BB962C8B-B14F-4D97-AF65-F5344CB8AC3E}">
        <p14:creationId xmlns:p14="http://schemas.microsoft.com/office/powerpoint/2010/main" val="2288402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74D1E-C01B-4E86-9206-972EFB11EA29}"/>
              </a:ext>
            </a:extLst>
          </p:cNvPr>
          <p:cNvSpPr>
            <a:spLocks noGrp="1"/>
          </p:cNvSpPr>
          <p:nvPr>
            <p:ph type="title"/>
          </p:nvPr>
        </p:nvSpPr>
        <p:spPr/>
        <p:txBody>
          <a:bodyPr/>
          <a:lstStyle/>
          <a:p>
            <a:r>
              <a:rPr lang="en-IN" dirty="0"/>
              <a:t>1.0 vs 2.0</a:t>
            </a:r>
          </a:p>
        </p:txBody>
      </p:sp>
      <p:pic>
        <p:nvPicPr>
          <p:cNvPr id="5" name="Content Placeholder 4">
            <a:extLst>
              <a:ext uri="{FF2B5EF4-FFF2-40B4-BE49-F238E27FC236}">
                <a16:creationId xmlns:a16="http://schemas.microsoft.com/office/drawing/2014/main" id="{14DB2B1F-C788-4C57-9DA8-E0FB420813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528" y="2355273"/>
            <a:ext cx="9404722" cy="4221018"/>
          </a:xfrm>
        </p:spPr>
      </p:pic>
    </p:spTree>
    <p:extLst>
      <p:ext uri="{BB962C8B-B14F-4D97-AF65-F5344CB8AC3E}">
        <p14:creationId xmlns:p14="http://schemas.microsoft.com/office/powerpoint/2010/main" val="2742610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49AF-8379-4826-9D69-A6C602B13EA2}"/>
              </a:ext>
            </a:extLst>
          </p:cNvPr>
          <p:cNvSpPr>
            <a:spLocks noGrp="1"/>
          </p:cNvSpPr>
          <p:nvPr>
            <p:ph type="title"/>
          </p:nvPr>
        </p:nvSpPr>
        <p:spPr/>
        <p:txBody>
          <a:bodyPr/>
          <a:lstStyle/>
          <a:p>
            <a:r>
              <a:rPr lang="en-IN" dirty="0"/>
              <a:t>1.0 vs 2.0</a:t>
            </a:r>
          </a:p>
        </p:txBody>
      </p:sp>
      <p:sp>
        <p:nvSpPr>
          <p:cNvPr id="3" name="Content Placeholder 2">
            <a:extLst>
              <a:ext uri="{FF2B5EF4-FFF2-40B4-BE49-F238E27FC236}">
                <a16:creationId xmlns:a16="http://schemas.microsoft.com/office/drawing/2014/main" id="{B7321725-15B0-4DD6-B4AE-1F5B57EB7245}"/>
              </a:ext>
            </a:extLst>
          </p:cNvPr>
          <p:cNvSpPr>
            <a:spLocks noGrp="1"/>
          </p:cNvSpPr>
          <p:nvPr>
            <p:ph idx="1"/>
          </p:nvPr>
        </p:nvSpPr>
        <p:spPr/>
        <p:txBody>
          <a:bodyPr>
            <a:normAutofit lnSpcReduction="10000"/>
          </a:bodyPr>
          <a:lstStyle/>
          <a:p>
            <a:r>
              <a:rPr lang="en-IN" dirty="0"/>
              <a:t>1.0</a:t>
            </a:r>
          </a:p>
          <a:p>
            <a:r>
              <a:rPr lang="en-IN" dirty="0"/>
              <a:t>Name Node</a:t>
            </a:r>
          </a:p>
          <a:p>
            <a:r>
              <a:rPr lang="en-IN" dirty="0"/>
              <a:t>Data Node</a:t>
            </a:r>
          </a:p>
          <a:p>
            <a:r>
              <a:rPr lang="en-IN" dirty="0">
                <a:solidFill>
                  <a:srgbClr val="FF0000"/>
                </a:solidFill>
              </a:rPr>
              <a:t>Job Tracker</a:t>
            </a:r>
          </a:p>
          <a:p>
            <a:r>
              <a:rPr lang="en-IN" dirty="0">
                <a:solidFill>
                  <a:srgbClr val="FF0000"/>
                </a:solidFill>
              </a:rPr>
              <a:t>Task Tracker</a:t>
            </a:r>
          </a:p>
          <a:p>
            <a:r>
              <a:rPr lang="en-IN" dirty="0"/>
              <a:t>2.0</a:t>
            </a:r>
          </a:p>
          <a:p>
            <a:r>
              <a:rPr lang="en-IN" dirty="0"/>
              <a:t>Name Node</a:t>
            </a:r>
          </a:p>
          <a:p>
            <a:r>
              <a:rPr lang="en-IN" dirty="0"/>
              <a:t>Data Node</a:t>
            </a:r>
          </a:p>
          <a:p>
            <a:r>
              <a:rPr lang="en-IN" dirty="0">
                <a:solidFill>
                  <a:srgbClr val="FF0000"/>
                </a:solidFill>
              </a:rPr>
              <a:t>Resource Manager</a:t>
            </a:r>
          </a:p>
          <a:p>
            <a:r>
              <a:rPr lang="en-IN" dirty="0">
                <a:solidFill>
                  <a:srgbClr val="FF0000"/>
                </a:solidFill>
              </a:rPr>
              <a:t>Node Manager</a:t>
            </a:r>
          </a:p>
        </p:txBody>
      </p:sp>
    </p:spTree>
    <p:extLst>
      <p:ext uri="{BB962C8B-B14F-4D97-AF65-F5344CB8AC3E}">
        <p14:creationId xmlns:p14="http://schemas.microsoft.com/office/powerpoint/2010/main" val="1160549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0DC3-3952-4DB9-833C-146D978E6318}"/>
              </a:ext>
            </a:extLst>
          </p:cNvPr>
          <p:cNvSpPr>
            <a:spLocks noGrp="1"/>
          </p:cNvSpPr>
          <p:nvPr>
            <p:ph type="title"/>
          </p:nvPr>
        </p:nvSpPr>
        <p:spPr/>
        <p:txBody>
          <a:bodyPr/>
          <a:lstStyle/>
          <a:p>
            <a:r>
              <a:rPr lang="en-IN" dirty="0"/>
              <a:t>1.0 vs 2.0</a:t>
            </a:r>
          </a:p>
        </p:txBody>
      </p:sp>
      <p:pic>
        <p:nvPicPr>
          <p:cNvPr id="5" name="Content Placeholder 4">
            <a:extLst>
              <a:ext uri="{FF2B5EF4-FFF2-40B4-BE49-F238E27FC236}">
                <a16:creationId xmlns:a16="http://schemas.microsoft.com/office/drawing/2014/main" id="{F01A2EF4-ACCD-4C0E-8273-B95C2CAA7F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782" y="2041236"/>
            <a:ext cx="9404722" cy="4174837"/>
          </a:xfrm>
        </p:spPr>
      </p:pic>
    </p:spTree>
    <p:extLst>
      <p:ext uri="{BB962C8B-B14F-4D97-AF65-F5344CB8AC3E}">
        <p14:creationId xmlns:p14="http://schemas.microsoft.com/office/powerpoint/2010/main" val="3358651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602C-D18B-4289-BEC9-5F7C415D45E6}"/>
              </a:ext>
            </a:extLst>
          </p:cNvPr>
          <p:cNvSpPr>
            <a:spLocks noGrp="1"/>
          </p:cNvSpPr>
          <p:nvPr>
            <p:ph type="title"/>
          </p:nvPr>
        </p:nvSpPr>
        <p:spPr/>
        <p:txBody>
          <a:bodyPr/>
          <a:lstStyle/>
          <a:p>
            <a:r>
              <a:rPr lang="en-IN" dirty="0"/>
              <a:t>Hadoop History</a:t>
            </a:r>
          </a:p>
        </p:txBody>
      </p:sp>
      <p:sp>
        <p:nvSpPr>
          <p:cNvPr id="3" name="Content Placeholder 2">
            <a:extLst>
              <a:ext uri="{FF2B5EF4-FFF2-40B4-BE49-F238E27FC236}">
                <a16:creationId xmlns:a16="http://schemas.microsoft.com/office/drawing/2014/main" id="{375561A5-E5A5-47F2-91C3-BEF51700A408}"/>
              </a:ext>
            </a:extLst>
          </p:cNvPr>
          <p:cNvSpPr>
            <a:spLocks noGrp="1"/>
          </p:cNvSpPr>
          <p:nvPr>
            <p:ph idx="1"/>
          </p:nvPr>
        </p:nvSpPr>
        <p:spPr/>
        <p:txBody>
          <a:bodyPr/>
          <a:lstStyle/>
          <a:p>
            <a:r>
              <a:rPr lang="en-IN" dirty="0"/>
              <a:t>Feb 2016: Apache Hadoop release 2.6.4 available</a:t>
            </a:r>
          </a:p>
          <a:p>
            <a:r>
              <a:rPr lang="en-US" dirty="0"/>
              <a:t>July, 2018 : </a:t>
            </a:r>
            <a:r>
              <a:rPr lang="en-IN" dirty="0"/>
              <a:t>Apache Hadoop release </a:t>
            </a:r>
            <a:r>
              <a:rPr lang="en-US" dirty="0"/>
              <a:t>2.7.7 </a:t>
            </a:r>
            <a:r>
              <a:rPr lang="en-IN" dirty="0"/>
              <a:t>available </a:t>
            </a:r>
            <a:r>
              <a:rPr lang="en-US" dirty="0"/>
              <a:t>	</a:t>
            </a:r>
          </a:p>
          <a:p>
            <a:r>
              <a:rPr lang="en-US" dirty="0"/>
              <a:t>May, 2018:</a:t>
            </a:r>
            <a:r>
              <a:rPr lang="en-IN" dirty="0"/>
              <a:t>Apache Hadoop release </a:t>
            </a:r>
            <a:r>
              <a:rPr lang="en-US" dirty="0"/>
              <a:t>2.8.4 </a:t>
            </a:r>
            <a:r>
              <a:rPr lang="en-IN" dirty="0"/>
              <a:t>available</a:t>
            </a:r>
            <a:r>
              <a:rPr lang="en-US" dirty="0"/>
              <a:t> 	</a:t>
            </a:r>
          </a:p>
          <a:p>
            <a:r>
              <a:rPr lang="en-US" dirty="0"/>
              <a:t>May, 2018: </a:t>
            </a:r>
            <a:r>
              <a:rPr lang="en-IN" dirty="0"/>
              <a:t>Apache Hadoop release </a:t>
            </a:r>
            <a:r>
              <a:rPr lang="en-US" dirty="0"/>
              <a:t>2.9.1 </a:t>
            </a:r>
            <a:r>
              <a:rPr lang="en-IN" dirty="0"/>
              <a:t>available</a:t>
            </a:r>
            <a:r>
              <a:rPr lang="en-US" dirty="0"/>
              <a:t> </a:t>
            </a:r>
          </a:p>
          <a:p>
            <a:r>
              <a:rPr lang="en-US" dirty="0"/>
              <a:t>May, 2018 : </a:t>
            </a:r>
            <a:r>
              <a:rPr lang="en-IN" dirty="0"/>
              <a:t>Apache Hadoop release </a:t>
            </a:r>
            <a:r>
              <a:rPr lang="en-US" dirty="0"/>
              <a:t>3.0.3 </a:t>
            </a:r>
            <a:r>
              <a:rPr lang="en-IN" dirty="0"/>
              <a:t>available </a:t>
            </a:r>
            <a:r>
              <a:rPr lang="en-US" dirty="0"/>
              <a:t>			</a:t>
            </a:r>
            <a:endParaRPr lang="en-IN" dirty="0"/>
          </a:p>
          <a:p>
            <a:r>
              <a:rPr lang="en-US" dirty="0"/>
              <a:t>Aug, 2018: </a:t>
            </a:r>
            <a:r>
              <a:rPr lang="en-IN" dirty="0"/>
              <a:t>Apache Hadoop release </a:t>
            </a:r>
            <a:r>
              <a:rPr lang="en-US" dirty="0"/>
              <a:t>3.1.1 </a:t>
            </a:r>
            <a:r>
              <a:rPr lang="en-IN" dirty="0"/>
              <a:t>available </a:t>
            </a:r>
            <a:endParaRPr lang="en-US" dirty="0"/>
          </a:p>
          <a:p>
            <a:r>
              <a:rPr lang="en-US" dirty="0"/>
              <a:t>Hadoop was named after Doug Cutting’s son’s toy elephant		</a:t>
            </a:r>
          </a:p>
        </p:txBody>
      </p:sp>
    </p:spTree>
    <p:extLst>
      <p:ext uri="{BB962C8B-B14F-4D97-AF65-F5344CB8AC3E}">
        <p14:creationId xmlns:p14="http://schemas.microsoft.com/office/powerpoint/2010/main" val="2326901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2FBD-C583-4F3C-96B9-3B68116166D7}"/>
              </a:ext>
            </a:extLst>
          </p:cNvPr>
          <p:cNvSpPr>
            <a:spLocks noGrp="1"/>
          </p:cNvSpPr>
          <p:nvPr>
            <p:ph type="title"/>
          </p:nvPr>
        </p:nvSpPr>
        <p:spPr/>
        <p:txBody>
          <a:bodyPr/>
          <a:lstStyle/>
          <a:p>
            <a:r>
              <a:rPr lang="en-IN" dirty="0"/>
              <a:t>1.0 vs 2.0</a:t>
            </a:r>
          </a:p>
        </p:txBody>
      </p:sp>
      <p:sp>
        <p:nvSpPr>
          <p:cNvPr id="3" name="Content Placeholder 2">
            <a:extLst>
              <a:ext uri="{FF2B5EF4-FFF2-40B4-BE49-F238E27FC236}">
                <a16:creationId xmlns:a16="http://schemas.microsoft.com/office/drawing/2014/main" id="{F4DF7BF1-FF40-4453-8F20-1A4C65952D55}"/>
              </a:ext>
            </a:extLst>
          </p:cNvPr>
          <p:cNvSpPr>
            <a:spLocks noGrp="1"/>
          </p:cNvSpPr>
          <p:nvPr>
            <p:ph idx="1"/>
          </p:nvPr>
        </p:nvSpPr>
        <p:spPr/>
        <p:txBody>
          <a:bodyPr/>
          <a:lstStyle/>
          <a:p>
            <a:r>
              <a:rPr lang="en-IN" dirty="0"/>
              <a:t>Because of limitations that will be there in 1.0, it will accept java as input unit</a:t>
            </a:r>
          </a:p>
          <a:p>
            <a:r>
              <a:rPr lang="en-IN" dirty="0"/>
              <a:t>Job tracker will accept the input only as java language</a:t>
            </a:r>
          </a:p>
          <a:p>
            <a:r>
              <a:rPr lang="en-IN" dirty="0"/>
              <a:t>In Hadoop Java programming guys only able to work on this architecture</a:t>
            </a:r>
          </a:p>
          <a:p>
            <a:r>
              <a:rPr lang="en-IN" dirty="0"/>
              <a:t>In 2.0 YARN it will accept the input as multi programming language and software's</a:t>
            </a:r>
          </a:p>
          <a:p>
            <a:r>
              <a:rPr lang="en-IN" dirty="0"/>
              <a:t>Ex: Python/Hive</a:t>
            </a:r>
          </a:p>
        </p:txBody>
      </p:sp>
    </p:spTree>
    <p:extLst>
      <p:ext uri="{BB962C8B-B14F-4D97-AF65-F5344CB8AC3E}">
        <p14:creationId xmlns:p14="http://schemas.microsoft.com/office/powerpoint/2010/main" val="3468128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3F15-0F2C-4AD7-9680-6133CF5B3D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584CDD-F77A-4D31-9DEA-4E7144F4C91C}"/>
              </a:ext>
            </a:extLst>
          </p:cNvPr>
          <p:cNvSpPr>
            <a:spLocks noGrp="1"/>
          </p:cNvSpPr>
          <p:nvPr>
            <p:ph idx="1"/>
          </p:nvPr>
        </p:nvSpPr>
        <p:spPr/>
        <p:txBody>
          <a:bodyPr/>
          <a:lstStyle/>
          <a:p>
            <a:r>
              <a:rPr lang="en-IN" dirty="0"/>
              <a:t>Datacentre</a:t>
            </a:r>
          </a:p>
          <a:p>
            <a:pPr lvl="1"/>
            <a:r>
              <a:rPr lang="en-US" dirty="0"/>
              <a:t>Datacenter are group of servers avail for storing and retrieving data in same location</a:t>
            </a:r>
            <a:endParaRPr lang="en-IN" dirty="0"/>
          </a:p>
          <a:p>
            <a:r>
              <a:rPr lang="en-IN" dirty="0"/>
              <a:t>Datacentre Rack</a:t>
            </a:r>
          </a:p>
          <a:p>
            <a:r>
              <a:rPr lang="en-US" dirty="0"/>
              <a:t>rack is the electronic framework of switches assembling different servers in datacenter</a:t>
            </a:r>
            <a:endParaRPr lang="en-IN" dirty="0"/>
          </a:p>
        </p:txBody>
      </p:sp>
    </p:spTree>
    <p:extLst>
      <p:ext uri="{BB962C8B-B14F-4D97-AF65-F5344CB8AC3E}">
        <p14:creationId xmlns:p14="http://schemas.microsoft.com/office/powerpoint/2010/main" val="3181771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CE37-E66E-4274-A8AE-B6A6A559D1F7}"/>
              </a:ext>
            </a:extLst>
          </p:cNvPr>
          <p:cNvSpPr>
            <a:spLocks noGrp="1"/>
          </p:cNvSpPr>
          <p:nvPr>
            <p:ph type="title"/>
          </p:nvPr>
        </p:nvSpPr>
        <p:spPr/>
        <p:txBody>
          <a:bodyPr/>
          <a:lstStyle/>
          <a:p>
            <a:r>
              <a:rPr lang="en-IN" dirty="0"/>
              <a:t>Hadoop Introduction</a:t>
            </a:r>
          </a:p>
        </p:txBody>
      </p:sp>
      <p:sp>
        <p:nvSpPr>
          <p:cNvPr id="3" name="Content Placeholder 2">
            <a:extLst>
              <a:ext uri="{FF2B5EF4-FFF2-40B4-BE49-F238E27FC236}">
                <a16:creationId xmlns:a16="http://schemas.microsoft.com/office/drawing/2014/main" id="{C933A380-ACDB-452C-8759-29CCEFFF9085}"/>
              </a:ext>
            </a:extLst>
          </p:cNvPr>
          <p:cNvSpPr>
            <a:spLocks noGrp="1"/>
          </p:cNvSpPr>
          <p:nvPr>
            <p:ph idx="1"/>
          </p:nvPr>
        </p:nvSpPr>
        <p:spPr/>
        <p:txBody>
          <a:bodyPr/>
          <a:lstStyle/>
          <a:p>
            <a:r>
              <a:rPr lang="en-IN" dirty="0"/>
              <a:t>Processing of this Bulk volume of data with limited computing resource means how long it will take?</a:t>
            </a:r>
          </a:p>
        </p:txBody>
      </p:sp>
      <p:sp>
        <p:nvSpPr>
          <p:cNvPr id="4" name="Rectangle: Rounded Corners 3">
            <a:extLst>
              <a:ext uri="{FF2B5EF4-FFF2-40B4-BE49-F238E27FC236}">
                <a16:creationId xmlns:a16="http://schemas.microsoft.com/office/drawing/2014/main" id="{F5B3627C-9885-459A-84E5-50FACCA2998F}"/>
              </a:ext>
            </a:extLst>
          </p:cNvPr>
          <p:cNvSpPr/>
          <p:nvPr/>
        </p:nvSpPr>
        <p:spPr>
          <a:xfrm>
            <a:off x="1671782" y="2669309"/>
            <a:ext cx="2262909" cy="3325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Storage</a:t>
            </a:r>
          </a:p>
          <a:p>
            <a:pPr algn="ctr"/>
            <a:r>
              <a:rPr lang="en-IN" dirty="0"/>
              <a:t>100 TB DATA</a:t>
            </a:r>
          </a:p>
        </p:txBody>
      </p:sp>
      <p:sp>
        <p:nvSpPr>
          <p:cNvPr id="5" name="Rectangle: Rounded Corners 4">
            <a:extLst>
              <a:ext uri="{FF2B5EF4-FFF2-40B4-BE49-F238E27FC236}">
                <a16:creationId xmlns:a16="http://schemas.microsoft.com/office/drawing/2014/main" id="{6DE2A9A9-6A9F-4596-96EC-B3B648FE4370}"/>
              </a:ext>
            </a:extLst>
          </p:cNvPr>
          <p:cNvSpPr/>
          <p:nvPr/>
        </p:nvSpPr>
        <p:spPr>
          <a:xfrm>
            <a:off x="5689600" y="2669309"/>
            <a:ext cx="2152073" cy="3325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Computing</a:t>
            </a:r>
          </a:p>
          <a:p>
            <a:pPr algn="ctr"/>
            <a:r>
              <a:rPr lang="en-IN" dirty="0"/>
              <a:t>Pentium 4 processor and 1 </a:t>
            </a:r>
            <a:r>
              <a:rPr lang="en-IN" dirty="0" err="1"/>
              <a:t>gb</a:t>
            </a:r>
            <a:r>
              <a:rPr lang="en-IN" dirty="0"/>
              <a:t> ddr2 of ram</a:t>
            </a:r>
          </a:p>
        </p:txBody>
      </p:sp>
      <p:sp>
        <p:nvSpPr>
          <p:cNvPr id="6" name="Arrow: Left-Right 5">
            <a:extLst>
              <a:ext uri="{FF2B5EF4-FFF2-40B4-BE49-F238E27FC236}">
                <a16:creationId xmlns:a16="http://schemas.microsoft.com/office/drawing/2014/main" id="{3A442D06-934B-4918-8707-8B380AF6CC1E}"/>
              </a:ext>
            </a:extLst>
          </p:cNvPr>
          <p:cNvSpPr/>
          <p:nvPr/>
        </p:nvSpPr>
        <p:spPr>
          <a:xfrm>
            <a:off x="3620655" y="3842327"/>
            <a:ext cx="2475345" cy="858982"/>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3067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55DE8-E98F-40CF-A568-25690A74631F}"/>
              </a:ext>
            </a:extLst>
          </p:cNvPr>
          <p:cNvSpPr>
            <a:spLocks noGrp="1"/>
          </p:cNvSpPr>
          <p:nvPr>
            <p:ph type="title"/>
          </p:nvPr>
        </p:nvSpPr>
        <p:spPr/>
        <p:txBody>
          <a:bodyPr/>
          <a:lstStyle/>
          <a:p>
            <a:r>
              <a:rPr lang="en-IN" dirty="0"/>
              <a:t>Hadoop Introduction</a:t>
            </a:r>
          </a:p>
        </p:txBody>
      </p:sp>
      <p:sp>
        <p:nvSpPr>
          <p:cNvPr id="3" name="Content Placeholder 2">
            <a:extLst>
              <a:ext uri="{FF2B5EF4-FFF2-40B4-BE49-F238E27FC236}">
                <a16:creationId xmlns:a16="http://schemas.microsoft.com/office/drawing/2014/main" id="{332351C3-AD45-41AA-AB1C-8C3B2A140CEC}"/>
              </a:ext>
            </a:extLst>
          </p:cNvPr>
          <p:cNvSpPr>
            <a:spLocks noGrp="1"/>
          </p:cNvSpPr>
          <p:nvPr>
            <p:ph idx="1"/>
          </p:nvPr>
        </p:nvSpPr>
        <p:spPr>
          <a:xfrm>
            <a:off x="1104293" y="2080627"/>
            <a:ext cx="8946541" cy="4195481"/>
          </a:xfrm>
        </p:spPr>
        <p:txBody>
          <a:bodyPr/>
          <a:lstStyle/>
          <a:p>
            <a:r>
              <a:rPr lang="en-US" dirty="0"/>
              <a:t>Apache Hadoop is the framework for distributed storage and computing( combination of Processor and RAM) model to deal with large volume of data.</a:t>
            </a:r>
          </a:p>
          <a:p>
            <a:r>
              <a:rPr lang="en-US" dirty="0"/>
              <a:t>Apache Hadoop is a collection of open-source software utilities that facilitate using a network of many computers to solve problems involving massive amounts of data and computation. It provides a software framework for distributed storage and processing of big data using the MapReduce programming model.</a:t>
            </a:r>
            <a:endParaRPr lang="en-IN" dirty="0"/>
          </a:p>
        </p:txBody>
      </p:sp>
    </p:spTree>
    <p:extLst>
      <p:ext uri="{BB962C8B-B14F-4D97-AF65-F5344CB8AC3E}">
        <p14:creationId xmlns:p14="http://schemas.microsoft.com/office/powerpoint/2010/main" val="825817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A1AC-BEAE-44B1-BB0C-7110DB9516ED}"/>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FE16210A-D950-4C4D-9610-52F00D6086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10424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25D0E-AC3D-4883-AB7F-157AFE308FC6}"/>
              </a:ext>
            </a:extLst>
          </p:cNvPr>
          <p:cNvSpPr>
            <a:spLocks noGrp="1"/>
          </p:cNvSpPr>
          <p:nvPr>
            <p:ph type="title"/>
          </p:nvPr>
        </p:nvSpPr>
        <p:spPr/>
        <p:txBody>
          <a:bodyPr/>
          <a:lstStyle/>
          <a:p>
            <a:r>
              <a:rPr lang="en-IN" dirty="0"/>
              <a:t>HDFS</a:t>
            </a:r>
          </a:p>
        </p:txBody>
      </p:sp>
      <p:sp>
        <p:nvSpPr>
          <p:cNvPr id="3" name="Content Placeholder 2">
            <a:extLst>
              <a:ext uri="{FF2B5EF4-FFF2-40B4-BE49-F238E27FC236}">
                <a16:creationId xmlns:a16="http://schemas.microsoft.com/office/drawing/2014/main" id="{8C8B94C3-2F50-47B0-8C18-C8B8D1C7262C}"/>
              </a:ext>
            </a:extLst>
          </p:cNvPr>
          <p:cNvSpPr>
            <a:spLocks noGrp="1"/>
          </p:cNvSpPr>
          <p:nvPr>
            <p:ph idx="1"/>
          </p:nvPr>
        </p:nvSpPr>
        <p:spPr/>
        <p:txBody>
          <a:bodyPr/>
          <a:lstStyle/>
          <a:p>
            <a:r>
              <a:rPr lang="en-IN" dirty="0"/>
              <a:t>1 file that will be of 2 TB storage</a:t>
            </a:r>
          </a:p>
        </p:txBody>
      </p:sp>
      <p:sp>
        <p:nvSpPr>
          <p:cNvPr id="4" name="Rectangle: Rounded Corners 3">
            <a:extLst>
              <a:ext uri="{FF2B5EF4-FFF2-40B4-BE49-F238E27FC236}">
                <a16:creationId xmlns:a16="http://schemas.microsoft.com/office/drawing/2014/main" id="{3699EA4F-934B-451A-9452-A142CB259EE7}"/>
              </a:ext>
            </a:extLst>
          </p:cNvPr>
          <p:cNvSpPr/>
          <p:nvPr/>
        </p:nvSpPr>
        <p:spPr>
          <a:xfrm>
            <a:off x="1791855" y="2807855"/>
            <a:ext cx="2142836" cy="3371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35025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2D14-825A-465F-BA79-3A19B4EEC73D}"/>
              </a:ext>
            </a:extLst>
          </p:cNvPr>
          <p:cNvSpPr>
            <a:spLocks noGrp="1"/>
          </p:cNvSpPr>
          <p:nvPr>
            <p:ph type="title"/>
          </p:nvPr>
        </p:nvSpPr>
        <p:spPr/>
        <p:txBody>
          <a:bodyPr/>
          <a:lstStyle/>
          <a:p>
            <a:r>
              <a:rPr lang="en-IN" dirty="0"/>
              <a:t>File System</a:t>
            </a:r>
          </a:p>
        </p:txBody>
      </p:sp>
      <p:sp>
        <p:nvSpPr>
          <p:cNvPr id="3" name="Content Placeholder 2">
            <a:extLst>
              <a:ext uri="{FF2B5EF4-FFF2-40B4-BE49-F238E27FC236}">
                <a16:creationId xmlns:a16="http://schemas.microsoft.com/office/drawing/2014/main" id="{BBD36ABB-FA71-4291-B257-6F9A830799A9}"/>
              </a:ext>
            </a:extLst>
          </p:cNvPr>
          <p:cNvSpPr>
            <a:spLocks noGrp="1"/>
          </p:cNvSpPr>
          <p:nvPr>
            <p:ph idx="1"/>
          </p:nvPr>
        </p:nvSpPr>
        <p:spPr/>
        <p:txBody>
          <a:bodyPr/>
          <a:lstStyle/>
          <a:p>
            <a:r>
              <a:rPr lang="en-IN" dirty="0"/>
              <a:t>Fat</a:t>
            </a:r>
          </a:p>
          <a:p>
            <a:r>
              <a:rPr lang="en-IN" dirty="0"/>
              <a:t>Fat32</a:t>
            </a:r>
          </a:p>
          <a:p>
            <a:r>
              <a:rPr lang="en-IN" dirty="0" err="1"/>
              <a:t>Ntfs</a:t>
            </a:r>
            <a:endParaRPr lang="en-IN" dirty="0"/>
          </a:p>
          <a:p>
            <a:r>
              <a:rPr lang="en-IN" dirty="0"/>
              <a:t>Ext1</a:t>
            </a:r>
          </a:p>
          <a:p>
            <a:r>
              <a:rPr lang="en-IN" dirty="0"/>
              <a:t>Ext2</a:t>
            </a:r>
          </a:p>
          <a:p>
            <a:r>
              <a:rPr lang="en-IN" dirty="0"/>
              <a:t>Ext3</a:t>
            </a:r>
          </a:p>
          <a:p>
            <a:r>
              <a:rPr lang="en-IN" dirty="0"/>
              <a:t>Ext4</a:t>
            </a:r>
          </a:p>
          <a:p>
            <a:r>
              <a:rPr lang="en-IN" dirty="0"/>
              <a:t>Oracle file system</a:t>
            </a:r>
          </a:p>
          <a:p>
            <a:endParaRPr lang="en-IN" dirty="0"/>
          </a:p>
        </p:txBody>
      </p:sp>
    </p:spTree>
    <p:extLst>
      <p:ext uri="{BB962C8B-B14F-4D97-AF65-F5344CB8AC3E}">
        <p14:creationId xmlns:p14="http://schemas.microsoft.com/office/powerpoint/2010/main" val="3471407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492</TotalTime>
  <Words>1178</Words>
  <Application>Microsoft Office PowerPoint</Application>
  <PresentationFormat>Widescreen</PresentationFormat>
  <Paragraphs>147</Paragraphs>
  <Slides>41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Century Gothic</vt:lpstr>
      <vt:lpstr>Wingdings 3</vt:lpstr>
      <vt:lpstr>Ion</vt:lpstr>
      <vt:lpstr>Basic Concepts of Hadoop</vt:lpstr>
      <vt:lpstr>Hadoop History</vt:lpstr>
      <vt:lpstr>Hadoop History</vt:lpstr>
      <vt:lpstr>Hadoop History</vt:lpstr>
      <vt:lpstr>Hadoop Introduction</vt:lpstr>
      <vt:lpstr>Hadoop Introduction</vt:lpstr>
      <vt:lpstr>PowerPoint Presentation</vt:lpstr>
      <vt:lpstr>HDFS</vt:lpstr>
      <vt:lpstr>File System</vt:lpstr>
      <vt:lpstr>HDFS Introduction</vt:lpstr>
      <vt:lpstr>MAP REDUCE </vt:lpstr>
      <vt:lpstr>MAP REDUCE </vt:lpstr>
      <vt:lpstr>PowerPoint Presentation</vt:lpstr>
      <vt:lpstr>PowerPoint Presentation</vt:lpstr>
      <vt:lpstr>Hadoop Components</vt:lpstr>
      <vt:lpstr>PowerPoint Presentation</vt:lpstr>
      <vt:lpstr>PowerPoint Presentation</vt:lpstr>
      <vt:lpstr>PowerPoint Presentation</vt:lpstr>
      <vt:lpstr>Hadoop 1.0</vt:lpstr>
      <vt:lpstr>Components of Hadoop1.0 </vt:lpstr>
      <vt:lpstr>PowerPoint Presentation</vt:lpstr>
      <vt:lpstr>HDFS</vt:lpstr>
      <vt:lpstr>PowerPoint Presentation</vt:lpstr>
      <vt:lpstr>HDFS</vt:lpstr>
      <vt:lpstr>PowerPoint Presentation</vt:lpstr>
      <vt:lpstr>PowerPoint Presentation</vt:lpstr>
      <vt:lpstr>PowerPoint Presentation</vt:lpstr>
      <vt:lpstr>Rack Awareness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Mapreduce</vt:lpstr>
      <vt:lpstr>1.0 vs 2.0</vt:lpstr>
      <vt:lpstr>1.0 vs 2.0</vt:lpstr>
      <vt:lpstr>1.0 vs 2.0</vt:lpstr>
      <vt:lpstr>1.0 vs 2.0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Concepts of Hadoop</dc:title>
  <dc:creator>Karthick Selvam</dc:creator>
  <cp:lastModifiedBy>Karthick Selvam</cp:lastModifiedBy>
  <cp:revision>26</cp:revision>
  <dcterms:created xsi:type="dcterms:W3CDTF">2020-05-12T04:05:37Z</dcterms:created>
  <dcterms:modified xsi:type="dcterms:W3CDTF">2020-05-12T12:17:53Z</dcterms:modified>
</cp:coreProperties>
</file>